
<file path=[Content_Types].xml><?xml version="1.0" encoding="utf-8"?>
<Types xmlns="http://schemas.openxmlformats.org/package/2006/content-types">
  <Default Extension="rels" ContentType="application/vnd.openxmlformats-package.relationships+xml"/>
  <Override PartName="/ppt/slideLayouts/slideLayout1.xml" ContentType="application/vnd.openxmlformats-officedocument.presentationml.slideLayout+xml"/>
  <Default Extension="png" ContentType="image/png"/>
  <Override PartName="/ppt/slides/slide11.xml" ContentType="application/vnd.openxmlformats-officedocument.presentationml.slide+xml"/>
  <Default Extension="xml" ContentType="application/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8.xml" ContentType="application/vnd.openxmlformats-officedocument.presentationml.slideLayout+xml"/>
  <Override PartName="/ppt/slides/slide7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5.xml" ContentType="application/vnd.openxmlformats-officedocument.presentationml.slide+xml"/>
  <Override PartName="/ppt/slides/slide16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4.xml" ContentType="application/vnd.openxmlformats-officedocument.presentationml.slideLayout+xml"/>
  <Override PartName="/ppt/slides/slide3.xml" ContentType="application/vnd.openxmlformats-officedocument.presentationml.slide+xml"/>
  <Override PartName="/ppt/slideLayouts/slideLayout10.xml" ContentType="application/vnd.openxmlformats-officedocument.presentationml.slideLayout+xml"/>
  <Override PartName="/ppt/slides/slide14.xml" ContentType="application/vnd.openxmlformats-officedocument.presentationml.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Layouts/slideLayout2.xml" ContentType="application/vnd.openxmlformats-officedocument.presentationml.slideLayout+xml"/>
  <Override PartName="/ppt/slides/slide1.xml" ContentType="application/vnd.openxmlformats-officedocument.presentationml.slide+xml"/>
  <Override PartName="/ppt/slides/slide12.xml" ContentType="application/vnd.openxmlformats-officedocument.presentationml.slide+xml"/>
  <Default Extension="bin" ContentType="application/vnd.openxmlformats-officedocument.presentationml.printerSettings"/>
  <Override PartName="/ppt/slides/slide10.xml" ContentType="application/vnd.openxmlformats-officedocument.presentationml.slide+xml"/>
  <Override PartName="/ppt/viewProps.xml" ContentType="application/vnd.openxmlformats-officedocument.presentationml.viewProps+xml"/>
  <Override PartName="/ppt/slides/slide8.xml" ContentType="application/vnd.openxmlformats-officedocument.presentationml.slide+xml"/>
  <Override PartName="/ppt/presentation.xml" ContentType="application/vnd.openxmlformats-officedocument.presentationml.presentation.main+xml"/>
  <Override PartName="/ppt/slideLayouts/slideLayout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s/slide6.xml" ContentType="application/vnd.openxmlformats-officedocument.presentationml.slide+xml"/>
  <Override PartName="/ppt/slides/slide17.xml" ContentType="application/vnd.openxmlformats-officedocument.presentationml.slide+xml"/>
  <Override PartName="/ppt/slideLayouts/slideLayout5.xml" ContentType="application/vnd.openxmlformats-officedocument.presentationml.slideLayout+xml"/>
  <Override PartName="/ppt/slides/slide4.xml" ContentType="application/vnd.openxmlformats-officedocument.presentationml.slide+xml"/>
  <Override PartName="/ppt/slideLayouts/slideLayout11.xml" ContentType="application/vnd.openxmlformats-officedocument.presentationml.slideLayout+xml"/>
  <Override PartName="/ppt/slides/slide15.xml" ContentType="application/vnd.openxmlformats-officedocument.presentationml.slide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slideLayouts/slideLayout3.xml" ContentType="application/vnd.openxmlformats-officedocument.presentationml.slideLayout+xml"/>
  <Override PartName="/ppt/slides/slide2.xml" ContentType="application/vnd.openxmlformats-officedocument.presentationml.slide+xml"/>
  <Override PartName="/ppt/slides/slide13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aveSubsetFonts="1" autoCompressPictures="0">
  <p:sldMasterIdLst>
    <p:sldMasterId r:id="rId1"/>
  </p:sldMasterIdLst>
  <p:sldIdLst>
    <p:sldId id="272" r:id="rId2"/>
    <p:sldId id="256" r:id="rId3"/>
    <p:sldId id="257" r:id="rId4"/>
    <p:sldId id="258" r:id="rId5"/>
    <p:sldId id="269" r:id="rId6"/>
    <p:sldId id="271" r:id="rId7"/>
    <p:sldId id="259" r:id="rId8"/>
    <p:sldId id="260" r:id="rId9"/>
    <p:sldId id="270" r:id="rId10"/>
    <p:sldId id="261" r:id="rId11"/>
    <p:sldId id="273" r:id="rId12"/>
    <p:sldId id="262" r:id="rId13"/>
    <p:sldId id="263" r:id="rId14"/>
    <p:sldId id="264" r:id="rId15"/>
    <p:sldId id="265" r:id="rId16"/>
    <p:sldId id="266" r:id="rId17"/>
    <p:sldId id="268" r:id="rId1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normalViewPr showOutlineIcons="0">
    <p:restoredLeft sz="15620"/>
    <p:restoredTop sz="94660"/>
  </p:normalViewPr>
  <p:slideViewPr>
    <p:cSldViewPr snapToObjects="1">
      <p:cViewPr varScale="1">
        <p:scale>
          <a:sx n="111" d="100"/>
          <a:sy n="111" d="100"/>
        </p:scale>
        <p:origin x="-816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0D541B-C1F2-B549-B3DD-D98D138A487B}" type="datetimeFigureOut">
              <a:rPr lang="en-US" smtClean="0"/>
              <a:pPr/>
              <a:t>9/26/14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356B3-EE6F-D143-A77E-B8C7AB99C09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0D541B-C1F2-B549-B3DD-D98D138A487B}" type="datetimeFigureOut">
              <a:rPr lang="en-US" smtClean="0"/>
              <a:pPr/>
              <a:t>9/26/14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356B3-EE6F-D143-A77E-B8C7AB99C09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0D541B-C1F2-B549-B3DD-D98D138A487B}" type="datetimeFigureOut">
              <a:rPr lang="en-US" smtClean="0"/>
              <a:pPr/>
              <a:t>9/26/14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356B3-EE6F-D143-A77E-B8C7AB99C09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0D541B-C1F2-B549-B3DD-D98D138A487B}" type="datetimeFigureOut">
              <a:rPr lang="en-US" smtClean="0"/>
              <a:pPr/>
              <a:t>9/26/14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356B3-EE6F-D143-A77E-B8C7AB99C09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0D541B-C1F2-B549-B3DD-D98D138A487B}" type="datetimeFigureOut">
              <a:rPr lang="en-US" smtClean="0"/>
              <a:pPr/>
              <a:t>9/26/14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356B3-EE6F-D143-A77E-B8C7AB99C09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0D541B-C1F2-B549-B3DD-D98D138A487B}" type="datetimeFigureOut">
              <a:rPr lang="en-US" smtClean="0"/>
              <a:pPr/>
              <a:t>9/26/14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356B3-EE6F-D143-A77E-B8C7AB99C09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0D541B-C1F2-B549-B3DD-D98D138A487B}" type="datetimeFigureOut">
              <a:rPr lang="en-US" smtClean="0"/>
              <a:pPr/>
              <a:t>9/26/14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356B3-EE6F-D143-A77E-B8C7AB99C09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0D541B-C1F2-B549-B3DD-D98D138A487B}" type="datetimeFigureOut">
              <a:rPr lang="en-US" smtClean="0"/>
              <a:pPr/>
              <a:t>9/26/14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356B3-EE6F-D143-A77E-B8C7AB99C09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0D541B-C1F2-B549-B3DD-D98D138A487B}" type="datetimeFigureOut">
              <a:rPr lang="en-US" smtClean="0"/>
              <a:pPr/>
              <a:t>9/26/14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356B3-EE6F-D143-A77E-B8C7AB99C09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0D541B-C1F2-B549-B3DD-D98D138A487B}" type="datetimeFigureOut">
              <a:rPr lang="en-US" smtClean="0"/>
              <a:pPr/>
              <a:t>9/26/14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356B3-EE6F-D143-A77E-B8C7AB99C09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0D541B-C1F2-B549-B3DD-D98D138A487B}" type="datetimeFigureOut">
              <a:rPr lang="en-US" smtClean="0"/>
              <a:pPr/>
              <a:t>9/26/14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356B3-EE6F-D143-A77E-B8C7AB99C09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0D541B-C1F2-B549-B3DD-D98D138A487B}" type="datetimeFigureOut">
              <a:rPr lang="en-US" smtClean="0"/>
              <a:pPr/>
              <a:t>9/26/14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1356B3-EE6F-D143-A77E-B8C7AB99C09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r:id="rId1"/>
    <p:sldLayoutId r:id="rId2"/>
    <p:sldLayoutId r:id="rId3"/>
    <p:sldLayoutId r:id="rId4"/>
    <p:sldLayoutId r:id="rId5"/>
    <p:sldLayoutId r:id="rId6"/>
    <p:sldLayoutId r:id="rId7"/>
    <p:sldLayoutId r:id="rId8"/>
    <p:sldLayoutId r:id="rId9"/>
    <p:sldLayoutId r:id="rId10"/>
    <p:sldLayoutId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>
            <a:off x="457200" y="457200"/>
            <a:ext cx="8331200" cy="59875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146050" y="1504950"/>
            <a:ext cx="8851900" cy="4813300"/>
          </a:xfrm>
          <a:prstGeom prst="rect">
            <a:avLst/>
          </a:prstGeom>
        </p:spPr>
      </p:pic>
      <p:sp>
        <p:nvSpPr>
          <p:cNvPr id="6" name="Title 1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pPr lvl="0"/>
            <a:r>
              <a:rPr lang="en-US" dirty="0" smtClean="0"/>
              <a:t>Who Will Use </a:t>
            </a:r>
            <a:r>
              <a:rPr lang="en-US" i="1" dirty="0" smtClean="0">
                <a:solidFill>
                  <a:srgbClr val="FF0000"/>
                </a:solidFill>
              </a:rPr>
              <a:t>SNPPR</a:t>
            </a:r>
            <a:endParaRPr lang="en-CA" i="1" dirty="0">
              <a:solidFill>
                <a:srgbClr val="FF0000"/>
              </a:solidFill>
            </a:endParaRPr>
          </a:p>
        </p:txBody>
      </p:sp>
      <p:sp>
        <p:nvSpPr>
          <p:cNvPr id="7" name="Oval 1"/>
          <p:cNvSpPr>
            <a:spLocks/>
          </p:cNvSpPr>
          <p:nvPr/>
        </p:nvSpPr>
        <p:spPr bwMode="auto">
          <a:xfrm>
            <a:off x="146050" y="3378200"/>
            <a:ext cx="3352800" cy="1066800"/>
          </a:xfrm>
          <a:prstGeom prst="ellipse">
            <a:avLst/>
          </a:prstGeom>
          <a:noFill/>
          <a:ln w="25400" cap="flat">
            <a:solidFill>
              <a:srgbClr val="395E8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CA" dirty="0"/>
          </a:p>
        </p:txBody>
      </p:sp>
      <p:sp>
        <p:nvSpPr>
          <p:cNvPr id="8" name="Rectangle 3"/>
          <p:cNvSpPr>
            <a:spLocks/>
          </p:cNvSpPr>
          <p:nvPr/>
        </p:nvSpPr>
        <p:spPr bwMode="auto">
          <a:xfrm>
            <a:off x="679450" y="3574619"/>
            <a:ext cx="2286000" cy="692497"/>
          </a:xfrm>
          <a:prstGeom prst="rect">
            <a:avLst/>
          </a:prstGeom>
          <a:noFill/>
          <a:ln w="12700" cap="rnd">
            <a:noFill/>
            <a:round/>
            <a:headEnd type="none" w="med" len="med"/>
            <a:tailEnd type="none" w="med" len="med"/>
          </a:ln>
        </p:spPr>
        <p:txBody>
          <a:bodyPr wrap="square" lIns="38100" tIns="38100" rIns="38100" bIns="38100">
            <a:spAutoFit/>
          </a:bodyPr>
          <a:lstStyle/>
          <a:p>
            <a:pPr algn="ctr"/>
            <a:r>
              <a:rPr lang="en-US" sz="4000" b="1" i="1" dirty="0" smtClean="0">
                <a:solidFill>
                  <a:srgbClr val="FF0000"/>
                </a:solidFill>
                <a:latin typeface="Calibri" charset="0"/>
                <a:cs typeface="Calibri" charset="0"/>
                <a:sym typeface="Calibri" charset="0"/>
              </a:rPr>
              <a:t>SNPPR</a:t>
            </a:r>
            <a:endParaRPr lang="en-US" sz="4000" b="1" i="1" dirty="0">
              <a:solidFill>
                <a:srgbClr val="FF0000"/>
              </a:solidFill>
              <a:latin typeface="Calibri" charset="0"/>
              <a:cs typeface="Calibri" charset="0"/>
              <a:sym typeface="Calibri" charset="0"/>
            </a:endParaRPr>
          </a:p>
        </p:txBody>
      </p:sp>
      <p:sp>
        <p:nvSpPr>
          <p:cNvPr id="9" name="Rectangle 4"/>
          <p:cNvSpPr>
            <a:spLocks/>
          </p:cNvSpPr>
          <p:nvPr/>
        </p:nvSpPr>
        <p:spPr bwMode="auto">
          <a:xfrm>
            <a:off x="4050460" y="4901778"/>
            <a:ext cx="4636335" cy="938718"/>
          </a:xfrm>
          <a:prstGeom prst="rect">
            <a:avLst/>
          </a:prstGeom>
          <a:noFill/>
          <a:ln w="12700" cap="rnd">
            <a:noFill/>
            <a:round/>
            <a:headEnd type="none" w="med" len="med"/>
            <a:tailEnd type="none" w="med" len="med"/>
          </a:ln>
        </p:spPr>
        <p:txBody>
          <a:bodyPr wrap="square" lIns="38100" tIns="38100" rIns="38100" bIns="38100">
            <a:spAutoFit/>
          </a:bodyPr>
          <a:lstStyle/>
          <a:p>
            <a:pPr algn="l"/>
            <a:r>
              <a:rPr lang="en-US" sz="2800" dirty="0" smtClean="0">
                <a:latin typeface="Calibri" charset="0"/>
                <a:cs typeface="Calibri" charset="0"/>
                <a:sym typeface="Calibri" charset="0"/>
              </a:rPr>
              <a:t>Anyone who wants to share pictures and links with friends</a:t>
            </a:r>
            <a:endParaRPr lang="en-US" sz="2800" dirty="0">
              <a:solidFill>
                <a:schemeClr val="tx1"/>
              </a:solidFill>
              <a:latin typeface="Calibri" charset="0"/>
              <a:cs typeface="Calibri" charset="0"/>
              <a:sym typeface="Calibri" charset="0"/>
            </a:endParaRPr>
          </a:p>
        </p:txBody>
      </p:sp>
      <p:sp>
        <p:nvSpPr>
          <p:cNvPr id="10" name="Rectangle 5"/>
          <p:cNvSpPr>
            <a:spLocks/>
          </p:cNvSpPr>
          <p:nvPr/>
        </p:nvSpPr>
        <p:spPr bwMode="auto">
          <a:xfrm>
            <a:off x="4050462" y="3797757"/>
            <a:ext cx="3721939" cy="938718"/>
          </a:xfrm>
          <a:prstGeom prst="rect">
            <a:avLst/>
          </a:prstGeom>
          <a:noFill/>
          <a:ln w="12700" cap="rnd">
            <a:noFill/>
            <a:round/>
            <a:headEnd type="none" w="med" len="med"/>
            <a:tailEnd type="none" w="med" len="med"/>
          </a:ln>
        </p:spPr>
        <p:txBody>
          <a:bodyPr wrap="square" lIns="38100" tIns="38100" rIns="38100" bIns="38100">
            <a:spAutoFit/>
          </a:bodyPr>
          <a:lstStyle/>
          <a:p>
            <a:pPr algn="l"/>
            <a:r>
              <a:rPr lang="en-US" sz="2800" dirty="0" smtClean="0">
                <a:latin typeface="Calibri" charset="0"/>
                <a:cs typeface="Calibri" charset="0"/>
                <a:sym typeface="Calibri" charset="0"/>
              </a:rPr>
              <a:t>People planning trips, events, purchases </a:t>
            </a:r>
            <a:endParaRPr lang="en-US" sz="2800" dirty="0">
              <a:solidFill>
                <a:schemeClr val="tx1"/>
              </a:solidFill>
              <a:latin typeface="Calibri" charset="0"/>
              <a:cs typeface="Calibri" charset="0"/>
              <a:sym typeface="Calibri" charset="0"/>
            </a:endParaRPr>
          </a:p>
        </p:txBody>
      </p:sp>
      <p:sp>
        <p:nvSpPr>
          <p:cNvPr id="11" name="Rectangle 6"/>
          <p:cNvSpPr>
            <a:spLocks/>
          </p:cNvSpPr>
          <p:nvPr/>
        </p:nvSpPr>
        <p:spPr bwMode="auto">
          <a:xfrm>
            <a:off x="4050461" y="2362200"/>
            <a:ext cx="3304039" cy="507831"/>
          </a:xfrm>
          <a:prstGeom prst="rect">
            <a:avLst/>
          </a:prstGeom>
          <a:noFill/>
          <a:ln w="12700" cap="rnd">
            <a:noFill/>
            <a:round/>
            <a:headEnd type="none" w="med" len="med"/>
            <a:tailEnd type="none" w="med" len="med"/>
          </a:ln>
        </p:spPr>
        <p:txBody>
          <a:bodyPr wrap="none" lIns="38100" tIns="38100" rIns="38100" bIns="38100">
            <a:spAutoFit/>
          </a:bodyPr>
          <a:lstStyle/>
          <a:p>
            <a:pPr algn="l"/>
            <a:r>
              <a:rPr lang="en-US" sz="2800" dirty="0" smtClean="0">
                <a:solidFill>
                  <a:schemeClr val="tx1"/>
                </a:solidFill>
                <a:latin typeface="Calibri" charset="0"/>
                <a:cs typeface="Calibri" charset="0"/>
                <a:sym typeface="Calibri" charset="0"/>
              </a:rPr>
              <a:t>People doing research</a:t>
            </a:r>
            <a:endParaRPr lang="en-US" sz="2800" dirty="0">
              <a:solidFill>
                <a:schemeClr val="tx1"/>
              </a:solidFill>
              <a:latin typeface="Calibri" charset="0"/>
              <a:cs typeface="Calibri" charset="0"/>
              <a:sym typeface="Calibri" charset="0"/>
            </a:endParaRPr>
          </a:p>
        </p:txBody>
      </p:sp>
      <p:sp>
        <p:nvSpPr>
          <p:cNvPr id="19" name="Rectangle 5"/>
          <p:cNvSpPr>
            <a:spLocks/>
          </p:cNvSpPr>
          <p:nvPr/>
        </p:nvSpPr>
        <p:spPr bwMode="auto">
          <a:xfrm>
            <a:off x="4050461" y="3149262"/>
            <a:ext cx="4616648" cy="507831"/>
          </a:xfrm>
          <a:prstGeom prst="rect">
            <a:avLst/>
          </a:prstGeom>
          <a:noFill/>
          <a:ln w="12700" cap="rnd">
            <a:noFill/>
            <a:round/>
            <a:headEnd type="none" w="med" len="med"/>
            <a:tailEnd type="none" w="med" len="med"/>
          </a:ln>
        </p:spPr>
        <p:txBody>
          <a:bodyPr wrap="none" lIns="38100" tIns="38100" rIns="38100" bIns="38100">
            <a:spAutoFit/>
          </a:bodyPr>
          <a:lstStyle/>
          <a:p>
            <a:r>
              <a:rPr lang="en-US" sz="2800" dirty="0" smtClean="0">
                <a:latin typeface="Calibri" charset="0"/>
                <a:cs typeface="Calibri" charset="0"/>
                <a:sym typeface="Calibri" charset="0"/>
              </a:rPr>
              <a:t>People confused by technology</a:t>
            </a:r>
            <a:endParaRPr lang="en-US" sz="2800" dirty="0">
              <a:latin typeface="Calibri" charset="0"/>
              <a:cs typeface="Calibri" charset="0"/>
              <a:sym typeface="Calibri" charset="0"/>
            </a:endParaRPr>
          </a:p>
        </p:txBody>
      </p:sp>
      <p:cxnSp>
        <p:nvCxnSpPr>
          <p:cNvPr id="20" name="Straight Arrow Connector 19"/>
          <p:cNvCxnSpPr>
            <a:stCxn id="7" idx="7"/>
          </p:cNvCxnSpPr>
          <p:nvPr/>
        </p:nvCxnSpPr>
        <p:spPr>
          <a:xfrm rot="5400000" flipH="1" flipV="1">
            <a:off x="3133538" y="2617507"/>
            <a:ext cx="791229" cy="1042616"/>
          </a:xfrm>
          <a:prstGeom prst="straightConnector1">
            <a:avLst/>
          </a:prstGeom>
          <a:ln>
            <a:solidFill>
              <a:srgbClr val="FFFF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3352801" y="3378202"/>
            <a:ext cx="697661" cy="308630"/>
          </a:xfrm>
          <a:prstGeom prst="straightConnector1">
            <a:avLst/>
          </a:prstGeom>
          <a:ln>
            <a:solidFill>
              <a:srgbClr val="FFFF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3498850" y="3955365"/>
            <a:ext cx="551612" cy="313339"/>
          </a:xfrm>
          <a:prstGeom prst="straightConnector1">
            <a:avLst/>
          </a:prstGeom>
          <a:ln>
            <a:solidFill>
              <a:srgbClr val="FFFF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endCxn id="9" idx="1"/>
          </p:cNvCxnSpPr>
          <p:nvPr/>
        </p:nvCxnSpPr>
        <p:spPr>
          <a:xfrm>
            <a:off x="2965449" y="4350979"/>
            <a:ext cx="1085011" cy="1020158"/>
          </a:xfrm>
          <a:prstGeom prst="straightConnector1">
            <a:avLst/>
          </a:prstGeom>
          <a:ln>
            <a:solidFill>
              <a:srgbClr val="FFFF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target Both Audiences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838200" y="1314450"/>
            <a:ext cx="7391400" cy="5543550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2895601"/>
            <a:ext cx="3733800" cy="2514600"/>
          </a:xfrm>
        </p:spPr>
        <p:txBody>
          <a:bodyPr>
            <a:normAutofit/>
          </a:bodyPr>
          <a:lstStyle/>
          <a:p>
            <a:r>
              <a:rPr lang="en-CA" dirty="0" smtClean="0">
                <a:solidFill>
                  <a:srgbClr val="CCFFCC"/>
                </a:solidFill>
              </a:rPr>
              <a:t>Chrome extension for people on the go</a:t>
            </a:r>
          </a:p>
          <a:p>
            <a:pPr>
              <a:buNone/>
            </a:pPr>
            <a:endParaRPr lang="en-CA" dirty="0" smtClean="0">
              <a:solidFill>
                <a:srgbClr val="CCFFCC"/>
              </a:solidFill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4724400" y="2895601"/>
            <a:ext cx="3505200" cy="25146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CA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CFFCC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Wireframe UI for people researching and collecting references (Desktop users)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kumimoji="0" lang="en-CA" sz="3200" b="0" i="0" u="none" strike="noStrike" kern="1200" cap="none" spc="0" normalizeH="0" baseline="0" noProof="0" dirty="0" smtClean="0">
              <a:ln>
                <a:noFill/>
              </a:ln>
              <a:solidFill>
                <a:srgbClr val="CCFFCC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762000" y="1295400"/>
            <a:ext cx="7696200" cy="547936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CA" dirty="0" smtClean="0"/>
              <a:t>Technical solution</a:t>
            </a:r>
            <a:endParaRPr lang="en-CA" dirty="0"/>
          </a:p>
        </p:txBody>
      </p:sp>
      <p:sp>
        <p:nvSpPr>
          <p:cNvPr id="18" name="TextBox 17"/>
          <p:cNvSpPr txBox="1"/>
          <p:nvPr/>
        </p:nvSpPr>
        <p:spPr>
          <a:xfrm>
            <a:off x="762000" y="1295400"/>
            <a:ext cx="3531736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800" b="1" dirty="0" smtClean="0"/>
              <a:t>Technologies:</a:t>
            </a:r>
          </a:p>
          <a:p>
            <a:pPr>
              <a:buFontTx/>
              <a:buChar char="-"/>
            </a:pPr>
            <a:r>
              <a:rPr lang="en-CA" sz="2800" dirty="0" smtClean="0"/>
              <a:t> Ruby on Rails - API</a:t>
            </a:r>
          </a:p>
          <a:p>
            <a:pPr>
              <a:buFontTx/>
              <a:buChar char="-"/>
            </a:pPr>
            <a:r>
              <a:rPr lang="en-CA" sz="2800" dirty="0" smtClean="0"/>
              <a:t> JavaScript – Front End</a:t>
            </a:r>
          </a:p>
          <a:p>
            <a:r>
              <a:rPr lang="en-CA" sz="2800" dirty="0" smtClean="0"/>
              <a:t>	- AngularJS/JQuery</a:t>
            </a:r>
          </a:p>
          <a:p>
            <a:pPr>
              <a:buFontTx/>
              <a:buChar char="-"/>
            </a:pPr>
            <a:endParaRPr lang="en-CA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5257800" y="4342388"/>
            <a:ext cx="323123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b="1" dirty="0" smtClean="0"/>
              <a:t>Technologies:</a:t>
            </a:r>
          </a:p>
          <a:p>
            <a:r>
              <a:rPr lang="en-CA" sz="2800" dirty="0" smtClean="0"/>
              <a:t>- PostgreSQL – DB</a:t>
            </a:r>
          </a:p>
          <a:p>
            <a:pPr>
              <a:buFontTx/>
              <a:buChar char="-"/>
            </a:pPr>
            <a:r>
              <a:rPr lang="en-CA" sz="2800" dirty="0" smtClean="0"/>
              <a:t> RSpec - Testing</a:t>
            </a:r>
            <a:endParaRPr lang="en-CA" sz="2800" dirty="0" smtClean="0"/>
          </a:p>
          <a:p>
            <a:pPr>
              <a:buFontTx/>
              <a:buChar char="-"/>
            </a:pPr>
            <a:r>
              <a:rPr lang="en-CA" sz="2800" dirty="0" smtClean="0"/>
              <a:t> Chrome Extension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1600200"/>
            <a:ext cx="9086850" cy="4652717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CA" dirty="0" smtClean="0"/>
              <a:t>What Keeps Us Thinking</a:t>
            </a:r>
            <a:endParaRPr lang="en-CA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CA" dirty="0" smtClean="0">
                <a:solidFill>
                  <a:srgbClr val="CCFFCC"/>
                </a:solidFill>
              </a:rPr>
              <a:t>Diving into Chrome extensions</a:t>
            </a:r>
          </a:p>
          <a:p>
            <a:r>
              <a:rPr lang="en-CA" dirty="0" smtClean="0">
                <a:solidFill>
                  <a:srgbClr val="CCFFCC"/>
                </a:solidFill>
              </a:rPr>
              <a:t>Slugging URL IDs</a:t>
            </a:r>
          </a:p>
          <a:p>
            <a:r>
              <a:rPr lang="en-CA" dirty="0" smtClean="0">
                <a:solidFill>
                  <a:srgbClr val="CCFFCC"/>
                </a:solidFill>
              </a:rPr>
              <a:t>Communication between API and Front End</a:t>
            </a:r>
          </a:p>
          <a:p>
            <a:r>
              <a:rPr lang="en-CA" dirty="0" smtClean="0">
                <a:solidFill>
                  <a:srgbClr val="CCFFCC"/>
                </a:solidFill>
              </a:rPr>
              <a:t>Scraping websites for metadata</a:t>
            </a:r>
            <a:endParaRPr lang="en-CA" dirty="0">
              <a:solidFill>
                <a:srgbClr val="CCFFCC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CA" dirty="0" smtClean="0"/>
              <a:t>Who’s Doing What</a:t>
            </a:r>
            <a:endParaRPr lang="en-C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0" y="1417638"/>
            <a:ext cx="9144000" cy="507129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4800" y="2057400"/>
            <a:ext cx="8610600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CCFFCC"/>
                </a:solidFill>
              </a:rPr>
              <a:t>Ian</a:t>
            </a:r>
            <a:r>
              <a:rPr lang="en-US" sz="2400" dirty="0" smtClean="0">
                <a:solidFill>
                  <a:srgbClr val="CCFFCC"/>
                </a:solidFill>
              </a:rPr>
              <a:t>			</a:t>
            </a:r>
            <a:r>
              <a:rPr lang="en-US" sz="2800" dirty="0" smtClean="0">
                <a:solidFill>
                  <a:srgbClr val="CCFFCC"/>
                </a:solidFill>
              </a:rPr>
              <a:t>Ruby on Rails Engineer, Map out Back End</a:t>
            </a:r>
          </a:p>
          <a:p>
            <a:r>
              <a:rPr lang="en-US" sz="2800" dirty="0" smtClean="0">
                <a:solidFill>
                  <a:srgbClr val="CCFFCC"/>
                </a:solidFill>
              </a:rPr>
              <a:t>				Support Front End, QA</a:t>
            </a:r>
          </a:p>
          <a:p>
            <a:endParaRPr lang="en-US" sz="2400" dirty="0" smtClean="0">
              <a:solidFill>
                <a:srgbClr val="CCFFCC"/>
              </a:solidFill>
            </a:endParaRPr>
          </a:p>
          <a:p>
            <a:r>
              <a:rPr lang="en-US" sz="3200" b="1" dirty="0" smtClean="0">
                <a:solidFill>
                  <a:srgbClr val="CCFFCC"/>
                </a:solidFill>
              </a:rPr>
              <a:t>Satinder</a:t>
            </a:r>
            <a:r>
              <a:rPr lang="en-US" sz="2400" b="1" dirty="0" smtClean="0">
                <a:solidFill>
                  <a:srgbClr val="CCFFCC"/>
                </a:solidFill>
              </a:rPr>
              <a:t>	</a:t>
            </a:r>
            <a:r>
              <a:rPr lang="en-US" sz="2800" dirty="0" smtClean="0">
                <a:solidFill>
                  <a:srgbClr val="CCFFCC"/>
                </a:solidFill>
              </a:rPr>
              <a:t>JavaScript Engineer, Map out Front End</a:t>
            </a:r>
          </a:p>
          <a:p>
            <a:r>
              <a:rPr lang="en-US" sz="2800" dirty="0" smtClean="0">
                <a:solidFill>
                  <a:srgbClr val="CCFFCC"/>
                </a:solidFill>
              </a:rPr>
              <a:t>				Support Back End, QA</a:t>
            </a:r>
          </a:p>
          <a:p>
            <a:endParaRPr lang="en-US" sz="2400" dirty="0" smtClean="0">
              <a:solidFill>
                <a:srgbClr val="CCFFCC"/>
              </a:solidFill>
            </a:endParaRPr>
          </a:p>
          <a:p>
            <a:r>
              <a:rPr lang="en-US" sz="3200" b="1" dirty="0" smtClean="0">
                <a:solidFill>
                  <a:srgbClr val="CCFFCC"/>
                </a:solidFill>
              </a:rPr>
              <a:t>Charles</a:t>
            </a:r>
            <a:r>
              <a:rPr lang="en-US" sz="2400" dirty="0" smtClean="0">
                <a:solidFill>
                  <a:srgbClr val="CCFFCC"/>
                </a:solidFill>
              </a:rPr>
              <a:t>		</a:t>
            </a:r>
            <a:r>
              <a:rPr lang="en-US" sz="2800" dirty="0" smtClean="0">
                <a:solidFill>
                  <a:srgbClr val="CCFFCC"/>
                </a:solidFill>
              </a:rPr>
              <a:t>Front End/Back End support, PivotalTracker 				Code Review, QA</a:t>
            </a:r>
            <a:endParaRPr lang="en-US" sz="2800" dirty="0">
              <a:solidFill>
                <a:srgbClr val="CCFFCC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2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Timeline</a:t>
            </a:r>
            <a:endParaRPr lang="en-US" dirty="0"/>
          </a:p>
        </p:txBody>
      </p:sp>
      <p:sp>
        <p:nvSpPr>
          <p:cNvPr id="23" name="Content Placeholder 2"/>
          <p:cNvSpPr>
            <a:spLocks noGrp="1"/>
          </p:cNvSpPr>
          <p:nvPr>
            <p:ph idx="1"/>
          </p:nvPr>
        </p:nvSpPr>
        <p:spPr>
          <a:xfrm>
            <a:off x="457200" y="1828800"/>
            <a:ext cx="8229600" cy="4525963"/>
          </a:xfrm>
        </p:spPr>
        <p:txBody>
          <a:bodyPr>
            <a:normAutofit fontScale="92500" lnSpcReduction="20000"/>
          </a:bodyPr>
          <a:lstStyle/>
          <a:p>
            <a:r>
              <a:rPr lang="en-CA" dirty="0" smtClean="0">
                <a:solidFill>
                  <a:srgbClr val="FFFF00"/>
                </a:solidFill>
              </a:rPr>
              <a:t>September 26 – Present This Pitch</a:t>
            </a:r>
          </a:p>
          <a:p>
            <a:r>
              <a:rPr lang="en-CA" dirty="0" smtClean="0">
                <a:solidFill>
                  <a:srgbClr val="FFFF00"/>
                </a:solidFill>
              </a:rPr>
              <a:t>October 3 – API complete</a:t>
            </a:r>
          </a:p>
          <a:p>
            <a:r>
              <a:rPr lang="en-CA" dirty="0" smtClean="0">
                <a:solidFill>
                  <a:srgbClr val="FFFF00"/>
                </a:solidFill>
              </a:rPr>
              <a:t>October 8 – Front End compatible with Back End API</a:t>
            </a:r>
          </a:p>
          <a:p>
            <a:r>
              <a:rPr lang="en-CA" dirty="0" smtClean="0">
                <a:solidFill>
                  <a:srgbClr val="FFFF00"/>
                </a:solidFill>
              </a:rPr>
              <a:t>October 10 – Chrome Extension Ready</a:t>
            </a:r>
          </a:p>
          <a:p>
            <a:r>
              <a:rPr lang="en-CA" dirty="0" smtClean="0">
                <a:solidFill>
                  <a:srgbClr val="FFFF00"/>
                </a:solidFill>
              </a:rPr>
              <a:t>October 10-14 - Styling</a:t>
            </a:r>
          </a:p>
          <a:p>
            <a:r>
              <a:rPr lang="en-CA" dirty="0" smtClean="0">
                <a:solidFill>
                  <a:srgbClr val="FFFF00"/>
                </a:solidFill>
              </a:rPr>
              <a:t>October 14 – Present </a:t>
            </a:r>
            <a:r>
              <a:rPr lang="en-CA" i="1" dirty="0" smtClean="0">
                <a:solidFill>
                  <a:srgbClr val="FFFF00"/>
                </a:solidFill>
              </a:rPr>
              <a:t>SNPPR</a:t>
            </a:r>
          </a:p>
          <a:p>
            <a:endParaRPr lang="en-CA" dirty="0" smtClean="0">
              <a:solidFill>
                <a:srgbClr val="FFFF00"/>
              </a:solidFill>
            </a:endParaRPr>
          </a:p>
          <a:p>
            <a:pPr>
              <a:buNone/>
            </a:pPr>
            <a:r>
              <a:rPr lang="en-CA" dirty="0" smtClean="0">
                <a:solidFill>
                  <a:srgbClr val="FFFF00"/>
                </a:solidFill>
              </a:rPr>
              <a:t>* </a:t>
            </a:r>
            <a:r>
              <a:rPr lang="en-CA" sz="2595" dirty="0" smtClean="0">
                <a:solidFill>
                  <a:srgbClr val="FFFF00"/>
                </a:solidFill>
              </a:rPr>
              <a:t>Testing takes place throughout Development</a:t>
            </a:r>
            <a:endParaRPr lang="en-CA" sz="2595" dirty="0">
              <a:solidFill>
                <a:srgbClr val="FFFF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1905000" y="1417638"/>
            <a:ext cx="5351747" cy="521176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31487" y="1417638"/>
            <a:ext cx="9112513" cy="51054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CA" dirty="0" smtClean="0"/>
              <a:t>Trade-offs</a:t>
            </a:r>
            <a:endParaRPr lang="en-CA" dirty="0"/>
          </a:p>
        </p:txBody>
      </p:sp>
      <p:sp>
        <p:nvSpPr>
          <p:cNvPr id="74" name="TextBox 73"/>
          <p:cNvSpPr txBox="1"/>
          <p:nvPr/>
        </p:nvSpPr>
        <p:spPr>
          <a:xfrm>
            <a:off x="533400" y="2133600"/>
            <a:ext cx="815340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On a scale of 1 to 10, where we envision the importance of each feature/category</a:t>
            </a:r>
          </a:p>
          <a:p>
            <a:endParaRPr lang="en-US" sz="3200" dirty="0" smtClean="0"/>
          </a:p>
          <a:p>
            <a:r>
              <a:rPr lang="en-US" sz="4800" b="1" dirty="0" smtClean="0"/>
              <a:t>10 - </a:t>
            </a:r>
            <a:r>
              <a:rPr lang="en-US" sz="4800" dirty="0" smtClean="0"/>
              <a:t>Time</a:t>
            </a:r>
          </a:p>
          <a:p>
            <a:r>
              <a:rPr lang="en-US" sz="3200" b="1" dirty="0" smtClean="0"/>
              <a:t>4</a:t>
            </a:r>
            <a:r>
              <a:rPr lang="en-US" sz="3200" dirty="0" smtClean="0"/>
              <a:t> - User Experience</a:t>
            </a:r>
          </a:p>
          <a:p>
            <a:r>
              <a:rPr lang="en-US" sz="4000" b="1" dirty="0" smtClean="0"/>
              <a:t>7</a:t>
            </a:r>
            <a:r>
              <a:rPr lang="en-US" sz="4000" dirty="0" smtClean="0"/>
              <a:t> - Chrome Extension</a:t>
            </a:r>
          </a:p>
          <a:p>
            <a:r>
              <a:rPr lang="en-US" sz="4000" b="1" dirty="0" smtClean="0"/>
              <a:t>8</a:t>
            </a:r>
            <a:r>
              <a:rPr lang="en-US" sz="4000" dirty="0" smtClean="0"/>
              <a:t> - Quality</a:t>
            </a:r>
            <a:endParaRPr lang="en-US" sz="4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7400"/>
            <a:ext cx="8229600" cy="2286000"/>
          </a:xfrm>
        </p:spPr>
        <p:txBody>
          <a:bodyPr>
            <a:noAutofit/>
          </a:bodyPr>
          <a:lstStyle/>
          <a:p>
            <a:r>
              <a:rPr lang="en-US" sz="4800" b="1" i="1" dirty="0" smtClean="0"/>
              <a:t>The </a:t>
            </a:r>
            <a:r>
              <a:rPr lang="en-US" sz="4800" b="1" i="1" dirty="0" smtClean="0"/>
              <a:t>End</a:t>
            </a:r>
            <a:endParaRPr lang="en-US" sz="4800" b="1" i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>
            <a:off x="457200" y="457200"/>
            <a:ext cx="8331200" cy="598751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984375"/>
          </a:xfrm>
        </p:spPr>
        <p:txBody>
          <a:bodyPr>
            <a:normAutofit fontScale="90000"/>
          </a:bodyPr>
          <a:lstStyle/>
          <a:p>
            <a:r>
              <a:rPr lang="en-US" sz="5333" b="1" dirty="0" smtClean="0"/>
              <a:t>GA WDI Project Three</a:t>
            </a: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sz="6667" b="1" i="1" dirty="0" smtClean="0">
                <a:solidFill>
                  <a:srgbClr val="FF0000"/>
                </a:solidFill>
              </a:rPr>
              <a:t>SNPPR</a:t>
            </a: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sz="1778" dirty="0" smtClean="0"/>
              <a:t>(pronounced Snipper)</a:t>
            </a:r>
            <a:endParaRPr lang="en-US" sz="1778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692115"/>
            <a:ext cx="6400800" cy="1752600"/>
          </a:xfrm>
        </p:spPr>
        <p:txBody>
          <a:bodyPr/>
          <a:lstStyle/>
          <a:p>
            <a:r>
              <a:rPr lang="en-US" dirty="0" smtClean="0">
                <a:solidFill>
                  <a:schemeClr val="accent2"/>
                </a:solidFill>
              </a:rPr>
              <a:t>Team CharTindIan</a:t>
            </a:r>
          </a:p>
          <a:p>
            <a:r>
              <a:rPr lang="en-US" dirty="0" smtClean="0">
                <a:solidFill>
                  <a:schemeClr val="accent2"/>
                </a:solidFill>
              </a:rPr>
              <a:t>Ian Florentino, Satinder Grewal, Charles Park</a:t>
            </a:r>
            <a:endParaRPr lang="en-US" dirty="0">
              <a:solidFill>
                <a:schemeClr val="accent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609600" y="1651576"/>
            <a:ext cx="7901066" cy="4191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</a:t>
            </a:r>
            <a:r>
              <a:rPr lang="en-US" i="1" dirty="0" smtClean="0">
                <a:solidFill>
                  <a:srgbClr val="FF0000"/>
                </a:solidFill>
              </a:rPr>
              <a:t>SNPPR?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3200399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People want to quickly share images without having to format or upload each piece individually</a:t>
            </a:r>
          </a:p>
          <a:p>
            <a:r>
              <a:rPr lang="en-US" dirty="0" smtClean="0"/>
              <a:t>Sending multiple pictures and web links at one time to  friends is still a cumbersome and time-consuming process</a:t>
            </a:r>
          </a:p>
          <a:p>
            <a:r>
              <a:rPr lang="en-US" dirty="0" smtClean="0"/>
              <a:t>Currently available picture-sharing methods are especially confusing and tedious for mature users</a:t>
            </a:r>
          </a:p>
        </p:txBody>
      </p:sp>
      <p:sp>
        <p:nvSpPr>
          <p:cNvPr id="7" name="Rectangle 6"/>
          <p:cNvSpPr/>
          <p:nvPr/>
        </p:nvSpPr>
        <p:spPr>
          <a:xfrm>
            <a:off x="152400" y="4965412"/>
            <a:ext cx="8839200" cy="584776"/>
          </a:xfrm>
          <a:prstGeom prst="rect">
            <a:avLst/>
          </a:prstGeom>
        </p:spPr>
        <p:txBody>
          <a:bodyPr wrap="square" lIns="91440">
            <a:spAutoFit/>
          </a:bodyPr>
          <a:lstStyle/>
          <a:p>
            <a:pPr>
              <a:buNone/>
            </a:pPr>
            <a:r>
              <a:rPr lang="en-US" sz="3200" b="1" i="1" dirty="0" smtClean="0">
                <a:solidFill>
                  <a:srgbClr val="CCFFCC"/>
                </a:solidFill>
              </a:rPr>
              <a:t>SNPPR makes it quicker for people to share images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1417638"/>
            <a:ext cx="9144000" cy="513805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</a:t>
            </a:r>
            <a:r>
              <a:rPr lang="en-US" i="1" dirty="0" smtClean="0">
                <a:solidFill>
                  <a:srgbClr val="FF0000"/>
                </a:solidFill>
              </a:rPr>
              <a:t>SNPPR </a:t>
            </a:r>
            <a:r>
              <a:rPr lang="en-US" dirty="0" smtClean="0"/>
              <a:t>Does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28800"/>
            <a:ext cx="8229600" cy="4525963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US" sz="2800" i="1" dirty="0" smtClean="0">
                <a:solidFill>
                  <a:srgbClr val="FF0000"/>
                </a:solidFill>
              </a:rPr>
              <a:t>SNPPR </a:t>
            </a:r>
            <a:r>
              <a:rPr lang="en-US" sz="2800" dirty="0" smtClean="0"/>
              <a:t>is for </a:t>
            </a:r>
            <a:r>
              <a:rPr lang="en-US" sz="2800" b="1" dirty="0" smtClean="0">
                <a:solidFill>
                  <a:srgbClr val="FFFF00"/>
                </a:solidFill>
              </a:rPr>
              <a:t>all people </a:t>
            </a:r>
            <a:r>
              <a:rPr lang="en-US" sz="2800" dirty="0" smtClean="0">
                <a:solidFill>
                  <a:srgbClr val="FFFFFF"/>
                </a:solidFill>
              </a:rPr>
              <a:t>who want to </a:t>
            </a:r>
            <a:r>
              <a:rPr lang="en-US" sz="2800" b="1" dirty="0" smtClean="0">
                <a:solidFill>
                  <a:srgbClr val="FFFF00"/>
                </a:solidFill>
              </a:rPr>
              <a:t>share images and links </a:t>
            </a:r>
            <a:r>
              <a:rPr lang="en-US" sz="2800" dirty="0" smtClean="0">
                <a:solidFill>
                  <a:srgbClr val="FFFFFF"/>
                </a:solidFill>
              </a:rPr>
              <a:t>with their contacts </a:t>
            </a:r>
            <a:r>
              <a:rPr lang="en-US" sz="2800" b="1" dirty="0" smtClean="0">
                <a:solidFill>
                  <a:srgbClr val="FFFF00"/>
                </a:solidFill>
              </a:rPr>
              <a:t>quickly</a:t>
            </a:r>
            <a:r>
              <a:rPr lang="en-US" sz="2800" dirty="0" smtClean="0">
                <a:solidFill>
                  <a:srgbClr val="FFFF00"/>
                </a:solidFill>
              </a:rPr>
              <a:t>.</a:t>
            </a:r>
          </a:p>
          <a:p>
            <a:pPr>
              <a:buNone/>
            </a:pPr>
            <a:r>
              <a:rPr lang="en-US" sz="2800" i="1" dirty="0" smtClean="0">
                <a:solidFill>
                  <a:srgbClr val="FF0000"/>
                </a:solidFill>
              </a:rPr>
              <a:t>SNPPR </a:t>
            </a:r>
            <a:r>
              <a:rPr lang="en-US" sz="2800" dirty="0" smtClean="0"/>
              <a:t>is </a:t>
            </a:r>
            <a:r>
              <a:rPr lang="en-US" sz="2800" dirty="0" smtClean="0">
                <a:solidFill>
                  <a:srgbClr val="FFFFFF"/>
                </a:solidFill>
              </a:rPr>
              <a:t>a </a:t>
            </a:r>
            <a:r>
              <a:rPr lang="en-US" sz="2800" b="1" dirty="0" smtClean="0">
                <a:solidFill>
                  <a:srgbClr val="FFFF00"/>
                </a:solidFill>
              </a:rPr>
              <a:t>web application </a:t>
            </a:r>
            <a:r>
              <a:rPr lang="en-US" sz="2800" dirty="0" smtClean="0">
                <a:solidFill>
                  <a:srgbClr val="FFFFFF"/>
                </a:solidFill>
              </a:rPr>
              <a:t>that gives users </a:t>
            </a:r>
            <a:r>
              <a:rPr lang="en-US" sz="2800" b="1" dirty="0" smtClean="0">
                <a:solidFill>
                  <a:srgbClr val="FFFF00"/>
                </a:solidFill>
              </a:rPr>
              <a:t>a simple interface </a:t>
            </a:r>
            <a:r>
              <a:rPr lang="en-US" sz="2800" dirty="0" smtClean="0">
                <a:solidFill>
                  <a:srgbClr val="FFFFFF"/>
                </a:solidFill>
              </a:rPr>
              <a:t>to share quick pictures and links.</a:t>
            </a:r>
          </a:p>
          <a:p>
            <a:pPr>
              <a:buNone/>
            </a:pPr>
            <a:r>
              <a:rPr lang="en-US" sz="2800" dirty="0" smtClean="0">
                <a:solidFill>
                  <a:srgbClr val="FFFFFF"/>
                </a:solidFill>
              </a:rPr>
              <a:t>Unlike current </a:t>
            </a:r>
            <a:r>
              <a:rPr lang="en-US" sz="2800" dirty="0" smtClean="0">
                <a:solidFill>
                  <a:srgbClr val="FFFFFF"/>
                </a:solidFill>
              </a:rPr>
              <a:t>copy-</a:t>
            </a:r>
            <a:r>
              <a:rPr lang="en-US" sz="2800" dirty="0" smtClean="0">
                <a:solidFill>
                  <a:srgbClr val="FFFFFF"/>
                </a:solidFill>
              </a:rPr>
              <a:t>and-paste methods, </a:t>
            </a:r>
            <a:r>
              <a:rPr lang="en-US" sz="2800" i="1" dirty="0" smtClean="0">
                <a:solidFill>
                  <a:srgbClr val="FF0000"/>
                </a:solidFill>
              </a:rPr>
              <a:t>SNPPR </a:t>
            </a:r>
            <a:r>
              <a:rPr lang="en-US" sz="2800" dirty="0" smtClean="0"/>
              <a:t>gives a </a:t>
            </a:r>
            <a:r>
              <a:rPr lang="en-US" sz="2800" b="1" dirty="0" smtClean="0">
                <a:solidFill>
                  <a:srgbClr val="FFFF00"/>
                </a:solidFill>
              </a:rPr>
              <a:t>quick way to spread information</a:t>
            </a:r>
            <a:r>
              <a:rPr lang="en-US" sz="2800" b="1" dirty="0" smtClean="0">
                <a:solidFill>
                  <a:srgbClr val="008000"/>
                </a:solidFill>
              </a:rPr>
              <a:t> </a:t>
            </a:r>
            <a:r>
              <a:rPr lang="en-US" sz="2800" dirty="0" smtClean="0"/>
              <a:t>with any and </a:t>
            </a:r>
            <a:r>
              <a:rPr lang="en-US" sz="2800" b="1" dirty="0" smtClean="0">
                <a:solidFill>
                  <a:srgbClr val="FFFF00"/>
                </a:solidFill>
              </a:rPr>
              <a:t>all contacts</a:t>
            </a:r>
            <a:r>
              <a:rPr lang="en-US" sz="2800" dirty="0" smtClean="0">
                <a:solidFill>
                  <a:srgbClr val="FFFF00"/>
                </a:solidFill>
              </a:rPr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457200" y="1219200"/>
            <a:ext cx="8229600" cy="5384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Current Competitive Landscape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CCFFCC"/>
                </a:solidFill>
              </a:rPr>
              <a:t>Email</a:t>
            </a:r>
            <a:r>
              <a:rPr lang="en-US" sz="2400" dirty="0" smtClean="0">
                <a:solidFill>
                  <a:srgbClr val="CCFFCC"/>
                </a:solidFill>
              </a:rPr>
              <a:t> – The Gold Standard; cumbersome</a:t>
            </a:r>
          </a:p>
          <a:p>
            <a:r>
              <a:rPr lang="en-US" dirty="0" smtClean="0">
                <a:solidFill>
                  <a:srgbClr val="CCFFCC"/>
                </a:solidFill>
              </a:rPr>
              <a:t>Text Messaging</a:t>
            </a:r>
            <a:r>
              <a:rPr lang="en-US" sz="2400" dirty="0" smtClean="0">
                <a:solidFill>
                  <a:srgbClr val="CCFFCC"/>
                </a:solidFill>
              </a:rPr>
              <a:t> – Quick; not always reliable depending upon network</a:t>
            </a:r>
          </a:p>
          <a:p>
            <a:r>
              <a:rPr lang="en-US" dirty="0" smtClean="0">
                <a:solidFill>
                  <a:srgbClr val="CCFFCC"/>
                </a:solidFill>
              </a:rPr>
              <a:t>imgur/Flickr</a:t>
            </a:r>
            <a:r>
              <a:rPr lang="en-US" sz="2400" dirty="0" smtClean="0">
                <a:solidFill>
                  <a:srgbClr val="CCFFCC"/>
                </a:solidFill>
              </a:rPr>
              <a:t> – Lots of images; but how flexible?</a:t>
            </a:r>
          </a:p>
          <a:p>
            <a:r>
              <a:rPr lang="en-US" dirty="0" smtClean="0">
                <a:solidFill>
                  <a:srgbClr val="CCFFCC"/>
                </a:solidFill>
              </a:rPr>
              <a:t>Gchat</a:t>
            </a:r>
            <a:r>
              <a:rPr lang="en-US" sz="2400" dirty="0" smtClean="0">
                <a:solidFill>
                  <a:srgbClr val="CCFFCC"/>
                </a:solidFill>
              </a:rPr>
              <a:t> – Very quick; how to get images in one place?</a:t>
            </a:r>
          </a:p>
          <a:p>
            <a:r>
              <a:rPr lang="en-US" dirty="0" smtClean="0">
                <a:solidFill>
                  <a:srgbClr val="CCFFCC"/>
                </a:solidFill>
              </a:rPr>
              <a:t>bit.ly/TinyURL</a:t>
            </a:r>
            <a:r>
              <a:rPr lang="en-US" sz="2400" dirty="0" smtClean="0">
                <a:solidFill>
                  <a:srgbClr val="CCFFCC"/>
                </a:solidFill>
              </a:rPr>
              <a:t> – Great for URL shortening; can they also provide targeted information?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/>
              <a:t>So what does </a:t>
            </a:r>
            <a:r>
              <a:rPr lang="en-US" i="1" dirty="0" smtClean="0">
                <a:solidFill>
                  <a:srgbClr val="FF0000"/>
                </a:solidFill>
              </a:rPr>
              <a:t>SNPPR </a:t>
            </a:r>
            <a:r>
              <a:rPr lang="en-US" dirty="0" smtClean="0"/>
              <a:t>look like?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0" y="1417638"/>
            <a:ext cx="5715000" cy="5080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 what does </a:t>
            </a:r>
            <a:r>
              <a:rPr lang="en-US" i="1" dirty="0" smtClean="0">
                <a:solidFill>
                  <a:srgbClr val="FF0000"/>
                </a:solidFill>
              </a:rPr>
              <a:t>SNPPR </a:t>
            </a:r>
            <a:r>
              <a:rPr lang="en-US" dirty="0" smtClean="0"/>
              <a:t>look like?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174" y="1752600"/>
            <a:ext cx="9021826" cy="400376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IN, What’s OUT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83137" y="1981200"/>
            <a:ext cx="8492548" cy="3108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IN: Image-sharing</a:t>
            </a:r>
          </a:p>
          <a:p>
            <a:r>
              <a:rPr lang="en-US" sz="2800" dirty="0" smtClean="0"/>
              <a:t>IN: Link-sharing</a:t>
            </a:r>
          </a:p>
          <a:p>
            <a:endParaRPr lang="en-US" sz="2800" dirty="0" smtClean="0"/>
          </a:p>
          <a:p>
            <a:r>
              <a:rPr lang="en-US" sz="2800" dirty="0" smtClean="0"/>
              <a:t>out:  Hosting and sharing offline images</a:t>
            </a:r>
          </a:p>
          <a:p>
            <a:endParaRPr lang="en-US" sz="2800" dirty="0" smtClean="0"/>
          </a:p>
          <a:p>
            <a:r>
              <a:rPr lang="en-US" sz="2800" dirty="0" smtClean="0"/>
              <a:t>Unresolved: Chrome Extension and additional browser support</a:t>
            </a:r>
            <a:endParaRPr lang="en-US" sz="28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378838" y="1189038"/>
            <a:ext cx="8307962" cy="566896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X Factor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Right-Click Chrome Extension!</a:t>
            </a:r>
          </a:p>
          <a:p>
            <a:pPr lvl="1"/>
            <a:r>
              <a:rPr lang="en-US" dirty="0" smtClean="0"/>
              <a:t>Allows users to very quickly add links to SNPPR from any site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3087534"/>
            <a:ext cx="8001000" cy="269096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77000" y="4158734"/>
            <a:ext cx="1828800" cy="292388"/>
          </a:xfrm>
          <a:prstGeom prst="rect">
            <a:avLst/>
          </a:prstGeom>
          <a:noFill/>
          <a:ln w="12700" cap="flat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6858000" y="4158734"/>
            <a:ext cx="122468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 smtClean="0">
                <a:solidFill>
                  <a:schemeClr val="bg1"/>
                </a:solidFill>
              </a:rPr>
              <a:t>Add to </a:t>
            </a:r>
            <a:r>
              <a:rPr lang="en-US" sz="1300" i="1" dirty="0" smtClean="0">
                <a:solidFill>
                  <a:srgbClr val="FF0000"/>
                </a:solidFill>
              </a:rPr>
              <a:t>SNPPR</a:t>
            </a:r>
            <a:endParaRPr lang="en-US" sz="1300" i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1379</TotalTime>
  <Words>525</Words>
  <Application>Microsoft Macintosh PowerPoint</Application>
  <PresentationFormat>On-screen Show (4:3)</PresentationFormat>
  <Paragraphs>79</Paragraphs>
  <Slides>17</Slides>
  <Notes>0</Notes>
  <HiddenSlides>0</HiddenSlides>
  <MMClips>0</MMClips>
  <ScaleCrop>false</ScaleCrop>
  <HeadingPairs>
    <vt:vector size="4" baseType="variant">
      <vt:variant>
        <vt:lpstr>Design Template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Office Theme</vt:lpstr>
      <vt:lpstr>Slide 1</vt:lpstr>
      <vt:lpstr>GA WDI Project Three SNPPR (pronounced Snipper)</vt:lpstr>
      <vt:lpstr>Why SNPPR?</vt:lpstr>
      <vt:lpstr>What SNPPR Does</vt:lpstr>
      <vt:lpstr>Current Competitive Landscape</vt:lpstr>
      <vt:lpstr>So what does SNPPR look like?</vt:lpstr>
      <vt:lpstr>So what does SNPPR look like?</vt:lpstr>
      <vt:lpstr>What’s IN, What’s OUT</vt:lpstr>
      <vt:lpstr>The X Factor</vt:lpstr>
      <vt:lpstr>Who Will Use SNPPR</vt:lpstr>
      <vt:lpstr>How to target Both Audiences</vt:lpstr>
      <vt:lpstr>Technical solution</vt:lpstr>
      <vt:lpstr>What Keeps Us Thinking</vt:lpstr>
      <vt:lpstr>Who’s Doing What</vt:lpstr>
      <vt:lpstr>Timeline</vt:lpstr>
      <vt:lpstr>Trade-offs</vt:lpstr>
      <vt:lpstr>The End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 WDI Project Three</dc:title>
  <dc:creator>Charles Park</dc:creator>
  <cp:lastModifiedBy>Charles Park</cp:lastModifiedBy>
  <cp:revision>61</cp:revision>
  <dcterms:created xsi:type="dcterms:W3CDTF">2014-09-26T16:40:17Z</dcterms:created>
  <dcterms:modified xsi:type="dcterms:W3CDTF">2014-09-26T21:21:25Z</dcterms:modified>
</cp:coreProperties>
</file>